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1" r:id="rId3"/>
    <p:sldId id="272" r:id="rId4"/>
    <p:sldId id="269" r:id="rId5"/>
    <p:sldId id="270" r:id="rId6"/>
    <p:sldId id="262" r:id="rId7"/>
    <p:sldId id="259" r:id="rId8"/>
    <p:sldId id="263" r:id="rId9"/>
    <p:sldId id="264" r:id="rId10"/>
    <p:sldId id="260" r:id="rId11"/>
    <p:sldId id="265" r:id="rId12"/>
    <p:sldId id="266" r:id="rId13"/>
    <p:sldId id="268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532" autoAdjust="0"/>
  </p:normalViewPr>
  <p:slideViewPr>
    <p:cSldViewPr>
      <p:cViewPr varScale="1">
        <p:scale>
          <a:sx n="62" d="100"/>
          <a:sy n="62" d="100"/>
        </p:scale>
        <p:origin x="-1440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11BA0C-4C2F-4EDE-B2BE-2CF082B88427}" type="datetimeFigureOut">
              <a:rPr lang="en-US" smtClean="0"/>
              <a:t>5/7/15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19E6F-DBBF-4273-B9FD-678A834E8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639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http://</a:t>
            </a:r>
            <a:r>
              <a:rPr lang="en-US" dirty="0" err="1" smtClean="0"/>
              <a:t>www.runningjunkies.com</a:t>
            </a:r>
            <a:r>
              <a:rPr lang="en-US" dirty="0" smtClean="0"/>
              <a:t>/</a:t>
            </a:r>
            <a:r>
              <a:rPr lang="en-US" dirty="0" err="1" smtClean="0"/>
              <a:t>jim</a:t>
            </a:r>
            <a:r>
              <a:rPr lang="en-US" dirty="0" smtClean="0"/>
              <a:t>-peters/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19E6F-DBBF-4273-B9FD-678A834E85A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172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Norman</a:t>
            </a:r>
            <a:r>
              <a:rPr lang="en-US" baseline="0" dirty="0" smtClean="0"/>
              <a:t> Rockwell image from http://</a:t>
            </a:r>
            <a:r>
              <a:rPr lang="en-US" baseline="0" dirty="0" err="1" smtClean="0"/>
              <a:t>thehighpointeinn.com</a:t>
            </a:r>
            <a:r>
              <a:rPr lang="en-US" baseline="0" dirty="0" smtClean="0"/>
              <a:t>/blog/2012/05/07/</a:t>
            </a:r>
            <a:r>
              <a:rPr lang="en-US" baseline="0" dirty="0" err="1" smtClean="0"/>
              <a:t>norman</a:t>
            </a:r>
            <a:r>
              <a:rPr lang="en-US" baseline="0" dirty="0" smtClean="0"/>
              <a:t>-</a:t>
            </a:r>
            <a:r>
              <a:rPr lang="en-US" baseline="0" dirty="0" err="1" smtClean="0"/>
              <a:t>rockwell</a:t>
            </a:r>
            <a:r>
              <a:rPr lang="en-US" baseline="0" dirty="0" smtClean="0"/>
              <a:t>-visits-cape-cod.</a:t>
            </a:r>
            <a:endParaRPr lang="en-US" dirty="0" smtClean="0"/>
          </a:p>
          <a:p>
            <a:r>
              <a:rPr lang="en-US" dirty="0" smtClean="0"/>
              <a:t>Rayleigh curve image from http://</a:t>
            </a:r>
            <a:r>
              <a:rPr lang="en-US" dirty="0" err="1" smtClean="0"/>
              <a:t>www.ganssle.com</a:t>
            </a:r>
            <a:r>
              <a:rPr lang="en-US" dirty="0" smtClean="0"/>
              <a:t>/articles/</a:t>
            </a:r>
            <a:r>
              <a:rPr lang="en-US" dirty="0" err="1" smtClean="0"/>
              <a:t>liesandschedules.htm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19E6F-DBBF-4273-B9FD-678A834E85A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554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 insight –</a:t>
            </a:r>
            <a:r>
              <a:rPr lang="en-US" baseline="0" dirty="0" smtClean="0"/>
              <a:t> it depends on the probability</a:t>
            </a:r>
          </a:p>
          <a:p>
            <a:r>
              <a:rPr lang="en-US" baseline="0" dirty="0" smtClean="0"/>
              <a:t>Image from http://</a:t>
            </a:r>
            <a:r>
              <a:rPr lang="en-US" baseline="0" dirty="0" err="1" smtClean="0"/>
              <a:t>www.danehomenick.com</a:t>
            </a:r>
            <a:r>
              <a:rPr lang="en-US" baseline="0" dirty="0" smtClean="0"/>
              <a:t>/productivity/</a:t>
            </a:r>
            <a:r>
              <a:rPr lang="en-US" baseline="0" dirty="0" err="1" smtClean="0"/>
              <a:t>parkinsons</a:t>
            </a:r>
            <a:r>
              <a:rPr lang="en-US" baseline="0" dirty="0" smtClean="0"/>
              <a:t>-law/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19E6F-DBBF-4273-B9FD-678A834E85A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84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Aaron Burr portrait from http://</a:t>
            </a:r>
            <a:r>
              <a:rPr lang="en-US" dirty="0" err="1" smtClean="0"/>
              <a:t>en.wikipedia.org</a:t>
            </a:r>
            <a:r>
              <a:rPr lang="en-US" dirty="0" smtClean="0"/>
              <a:t>/wiki/</a:t>
            </a:r>
            <a:r>
              <a:rPr lang="en-US" dirty="0" err="1" smtClean="0"/>
              <a:t>Aaron_Burr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19E6F-DBBF-4273-B9FD-678A834E85A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478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Cartoon from http://</a:t>
            </a:r>
            <a:r>
              <a:rPr lang="en-US" dirty="0" err="1" smtClean="0"/>
              <a:t>www.lisalesliefitnessblog.com</a:t>
            </a:r>
            <a:r>
              <a:rPr lang="en-US" dirty="0" smtClean="0"/>
              <a:t>/my-solution-to-the-current-economic-crisis-an-alternative-work-schedule-do-you-agree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19E6F-DBBF-4273-B9FD-678A834E85A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67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critical path, A-B-F-K is in</a:t>
            </a:r>
            <a:r>
              <a:rPr lang="en-US" baseline="0" dirty="0" smtClean="0"/>
              <a:t> red.</a:t>
            </a:r>
          </a:p>
          <a:p>
            <a:r>
              <a:rPr lang="en-US" baseline="0" dirty="0" smtClean="0"/>
              <a:t>It works just like A-B-C-D on previous slide.</a:t>
            </a:r>
          </a:p>
          <a:p>
            <a:r>
              <a:rPr lang="en-US" baseline="0" dirty="0" smtClean="0"/>
              <a:t>Accumulate project buffer at the end of </a:t>
            </a:r>
            <a:r>
              <a:rPr lang="en-US" dirty="0" smtClean="0"/>
              <a:t>A-B-F-K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The other paths need their own “Feeding buffers” for feeding into the critical path at the right time.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Image from http://</a:t>
            </a:r>
            <a:r>
              <a:rPr lang="en-US" baseline="0" dirty="0" err="1" smtClean="0"/>
              <a:t>www.firebrandtraining.co.uk</a:t>
            </a:r>
            <a:r>
              <a:rPr lang="en-US" baseline="0" dirty="0" smtClean="0"/>
              <a:t>/learn/</a:t>
            </a:r>
            <a:r>
              <a:rPr lang="en-US" baseline="0" dirty="0" err="1" smtClean="0"/>
              <a:t>pmp</a:t>
            </a:r>
            <a:r>
              <a:rPr lang="en-US" baseline="0" dirty="0" smtClean="0"/>
              <a:t>/course-material/project-time-management/develop-schedule.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19E6F-DBBF-4273-B9FD-678A834E85A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522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B5801-09E4-40E1-9A48-EBDEB300D929}" type="datetimeFigureOut">
              <a:rPr lang="en-US" smtClean="0"/>
              <a:t>5/7/15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5DBF-288D-4A74-A70B-832723274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500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B5801-09E4-40E1-9A48-EBDEB300D929}" type="datetimeFigureOut">
              <a:rPr lang="en-US" smtClean="0"/>
              <a:t>5/7/15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5DBF-288D-4A74-A70B-832723274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63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B5801-09E4-40E1-9A48-EBDEB300D929}" type="datetimeFigureOut">
              <a:rPr lang="en-US" smtClean="0"/>
              <a:t>5/7/15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5DBF-288D-4A74-A70B-832723274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91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B5801-09E4-40E1-9A48-EBDEB300D929}" type="datetimeFigureOut">
              <a:rPr lang="en-US" smtClean="0"/>
              <a:t>5/7/15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5DBF-288D-4A74-A70B-832723274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352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B5801-09E4-40E1-9A48-EBDEB300D929}" type="datetimeFigureOut">
              <a:rPr lang="en-US" smtClean="0"/>
              <a:t>5/7/15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5DBF-288D-4A74-A70B-832723274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87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B5801-09E4-40E1-9A48-EBDEB300D929}" type="datetimeFigureOut">
              <a:rPr lang="en-US" smtClean="0"/>
              <a:t>5/7/15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5DBF-288D-4A74-A70B-832723274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815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B5801-09E4-40E1-9A48-EBDEB300D929}" type="datetimeFigureOut">
              <a:rPr lang="en-US" smtClean="0"/>
              <a:t>5/7/15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5DBF-288D-4A74-A70B-832723274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457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B5801-09E4-40E1-9A48-EBDEB300D929}" type="datetimeFigureOut">
              <a:rPr lang="en-US" smtClean="0"/>
              <a:t>5/7/15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5DBF-288D-4A74-A70B-832723274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485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B5801-09E4-40E1-9A48-EBDEB300D929}" type="datetimeFigureOut">
              <a:rPr lang="en-US" smtClean="0"/>
              <a:t>5/7/15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5DBF-288D-4A74-A70B-832723274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79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B5801-09E4-40E1-9A48-EBDEB300D929}" type="datetimeFigureOut">
              <a:rPr lang="en-US" smtClean="0"/>
              <a:t>5/7/15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5DBF-288D-4A74-A70B-832723274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461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B5801-09E4-40E1-9A48-EBDEB300D929}" type="datetimeFigureOut">
              <a:rPr lang="en-US" smtClean="0"/>
              <a:t>5/7/15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5DBF-288D-4A74-A70B-832723274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504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B5801-09E4-40E1-9A48-EBDEB300D929}" type="datetimeFigureOut">
              <a:rPr lang="en-US" smtClean="0"/>
              <a:t>5/7/15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55DBF-288D-4A74-A70B-8327232746B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055DBF-288D-4A74-A70B-8327232746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46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r>
              <a:rPr lang="en-US" dirty="0" smtClean="0"/>
              <a:t>Critical Chain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524000" y="2133600"/>
            <a:ext cx="6400800" cy="1752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ambria" charset="0"/>
              </a:rPr>
              <a:t>From “Theory of Constraints” Developed </a:t>
            </a:r>
            <a:r>
              <a:rPr lang="en-US" sz="2800" dirty="0">
                <a:latin typeface="Cambria" charset="0"/>
              </a:rPr>
              <a:t>by </a:t>
            </a:r>
            <a:r>
              <a:rPr lang="en-US" sz="2800" dirty="0" err="1">
                <a:latin typeface="Cambria" charset="0"/>
              </a:rPr>
              <a:t>Elihu</a:t>
            </a:r>
            <a:r>
              <a:rPr lang="en-US" sz="2800" dirty="0">
                <a:latin typeface="Cambria" charset="0"/>
              </a:rPr>
              <a:t> </a:t>
            </a:r>
            <a:r>
              <a:rPr lang="en-US" sz="2800" dirty="0" err="1">
                <a:latin typeface="Cambria" charset="0"/>
              </a:rPr>
              <a:t>Goldratt</a:t>
            </a:r>
            <a:r>
              <a:rPr lang="en-US" sz="2800" dirty="0">
                <a:latin typeface="Cambria" charset="0"/>
              </a:rPr>
              <a:t> in 1984</a:t>
            </a:r>
          </a:p>
          <a:p>
            <a:endParaRPr lang="en-US" sz="28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57600"/>
            <a:ext cx="2535238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200400" y="4419600"/>
            <a:ext cx="45720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 err="1"/>
              <a:t>Goldratt</a:t>
            </a:r>
            <a:r>
              <a:rPr lang="en-US" dirty="0"/>
              <a:t> – Many of his key ideas were first explained via </a:t>
            </a:r>
            <a:r>
              <a:rPr lang="ja-JP" altLang="en-US" dirty="0"/>
              <a:t>“</a:t>
            </a:r>
            <a:r>
              <a:rPr lang="en-US" dirty="0"/>
              <a:t>business novels</a:t>
            </a:r>
            <a:r>
              <a:rPr lang="ja-JP" altLang="en-US" dirty="0"/>
              <a:t>”</a:t>
            </a:r>
            <a:r>
              <a:rPr lang="en-US" dirty="0"/>
              <a:t> like </a:t>
            </a:r>
            <a:r>
              <a:rPr lang="en-US" i="1" dirty="0"/>
              <a:t>The Goal: A Process of Ongoing Improvement.</a:t>
            </a:r>
          </a:p>
        </p:txBody>
      </p:sp>
      <p:pic>
        <p:nvPicPr>
          <p:cNvPr id="7" name="Picture 31" descr="rose4"/>
          <p:cNvPicPr>
            <a:picLocks noChangeAspect="1" noChangeArrowheads="1"/>
          </p:cNvPicPr>
          <p:nvPr/>
        </p:nvPicPr>
        <p:blipFill>
          <a:blip r:embed="rId3">
            <a:alphaModFix/>
          </a:blip>
          <a:srcRect l="12895" t="22858"/>
          <a:stretch>
            <a:fillRect/>
          </a:stretch>
        </p:blipFill>
        <p:spPr bwMode="auto">
          <a:xfrm>
            <a:off x="5784576" y="6300787"/>
            <a:ext cx="3359424" cy="5572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1281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229600" cy="20574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Goldratt’s</a:t>
            </a:r>
            <a:r>
              <a:rPr lang="en-US" dirty="0" smtClean="0"/>
              <a:t> solution – </a:t>
            </a:r>
            <a:br>
              <a:rPr lang="en-US" dirty="0" smtClean="0"/>
            </a:br>
            <a:r>
              <a:rPr lang="en-US" dirty="0" smtClean="0"/>
              <a:t>Reduce the estimate of everything by half (approximately) and </a:t>
            </a:r>
            <a:br>
              <a:rPr lang="en-US" dirty="0" smtClean="0"/>
            </a:br>
            <a:r>
              <a:rPr lang="en-US" dirty="0" smtClean="0"/>
              <a:t>move the buffer to the end</a:t>
            </a:r>
            <a:endParaRPr lang="en-US" dirty="0"/>
          </a:p>
        </p:txBody>
      </p:sp>
      <p:pic>
        <p:nvPicPr>
          <p:cNvPr id="3" name="Picture 2" descr="042618 fg12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276600"/>
            <a:ext cx="7315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81000" y="5029200"/>
            <a:ext cx="5257800" cy="156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Why is this better?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6858000" y="4038600"/>
            <a:ext cx="2209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Half the total of all the shaded buffers, above.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472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42618 fg12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2" y="1085671"/>
            <a:ext cx="7315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" y="3828871"/>
            <a:ext cx="75676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Encourages folks to finish early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Makes problems more visible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Focuses attention on the real goal of the process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4953000" y="2514600"/>
            <a:ext cx="1665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“Project buffer”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234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about situations where there are complex dependencies?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65743"/>
            <a:ext cx="9144000" cy="418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784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syndrome &amp; large projects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Student syndrome: tendency of people to waste “safety buffer” without starting tasks – reintroducing risk no matter how generous the buffer</a:t>
            </a:r>
          </a:p>
          <a:p>
            <a:r>
              <a:rPr lang="en-US" dirty="0" smtClean="0"/>
              <a:t>A real problem on projects with interdependencies</a:t>
            </a:r>
          </a:p>
          <a:p>
            <a:pPr lvl="1"/>
            <a:r>
              <a:rPr lang="en-US" dirty="0" smtClean="0"/>
              <a:t>Consider things like, “The same person has to do C and G.”</a:t>
            </a:r>
          </a:p>
          <a:p>
            <a:r>
              <a:rPr lang="en-US" dirty="0" smtClean="0"/>
              <a:t>You’ve seen how critical chain handles this problem</a:t>
            </a:r>
          </a:p>
          <a:p>
            <a:pPr lvl="1"/>
            <a:r>
              <a:rPr lang="en-US" dirty="0" smtClean="0"/>
              <a:t>Managing the global buffer(s) and resources.</a:t>
            </a:r>
          </a:p>
          <a:p>
            <a:r>
              <a:rPr lang="en-US" dirty="0" smtClean="0"/>
              <a:t>Can you solve this problem in your projects?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638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BTW:  Please don’t confuse </a:t>
            </a:r>
            <a:br>
              <a:rPr lang="en-US" dirty="0" smtClean="0"/>
            </a:br>
            <a:r>
              <a:rPr lang="en-US" dirty="0" smtClean="0"/>
              <a:t>critical path and critical chain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Critical path is the longest path through a PERT chart</a:t>
            </a:r>
          </a:p>
          <a:p>
            <a:r>
              <a:rPr lang="en-US" dirty="0" smtClean="0"/>
              <a:t>Critical chain is this thing we’re discussing, with reduced estimation time and buffers</a:t>
            </a:r>
          </a:p>
          <a:p>
            <a:pPr lvl="1"/>
            <a:r>
              <a:rPr lang="en-US" dirty="0" smtClean="0"/>
              <a:t>Within the overall methodology, there is also a smaller thing called “critical chain” involving a critical path that takes into account certain resource contentions. Don’t worry about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344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“Theory of Constraints”?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</a:t>
            </a:r>
            <a:r>
              <a:rPr lang="en-US" b="1" dirty="0"/>
              <a:t>theory of constraints</a:t>
            </a:r>
            <a:r>
              <a:rPr lang="en-US" dirty="0"/>
              <a:t> (TOC) is a management </a:t>
            </a:r>
            <a:r>
              <a:rPr lang="en-US" i="1" dirty="0"/>
              <a:t>paradigm</a:t>
            </a:r>
            <a:r>
              <a:rPr lang="en-US" dirty="0"/>
              <a:t> that views any manageable system as being limited in achieving more of its goals by a very small number of </a:t>
            </a:r>
            <a:r>
              <a:rPr lang="en-US" b="1" dirty="0"/>
              <a:t>constraints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Based on “how people really behave.”</a:t>
            </a:r>
          </a:p>
          <a:p>
            <a:r>
              <a:rPr lang="en-US" dirty="0" smtClean="0"/>
              <a:t>Includes lots of ideas to turn that into project productivity!</a:t>
            </a:r>
          </a:p>
          <a:p>
            <a:r>
              <a:rPr lang="en-US" dirty="0" smtClean="0"/>
              <a:t>“Critical chain” is one of these ideas…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326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article you read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Describes the classic Theory of Constraints</a:t>
            </a:r>
          </a:p>
          <a:p>
            <a:r>
              <a:rPr lang="en-US" dirty="0" smtClean="0"/>
              <a:t>Shows how it has been applied to manufacturing, especially.</a:t>
            </a:r>
          </a:p>
          <a:p>
            <a:r>
              <a:rPr lang="en-US" dirty="0" smtClean="0"/>
              <a:t>Goal is process </a:t>
            </a:r>
            <a:br>
              <a:rPr lang="en-US" dirty="0" smtClean="0"/>
            </a:br>
            <a:r>
              <a:rPr lang="en-US" dirty="0" smtClean="0"/>
              <a:t>improvement.</a:t>
            </a:r>
          </a:p>
          <a:p>
            <a:r>
              <a:rPr lang="en-US" dirty="0" smtClean="0"/>
              <a:t>Let’s now apply</a:t>
            </a:r>
            <a:br>
              <a:rPr lang="en-US" dirty="0" smtClean="0"/>
            </a:br>
            <a:r>
              <a:rPr lang="en-US" dirty="0" smtClean="0"/>
              <a:t>to software</a:t>
            </a:r>
            <a:br>
              <a:rPr lang="en-US" dirty="0" smtClean="0"/>
            </a:br>
            <a:r>
              <a:rPr lang="en-US" dirty="0" smtClean="0"/>
              <a:t>projects…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3276600"/>
            <a:ext cx="39370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272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worst thing you can do for your process is try to make every step complete on time.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198" y="3429000"/>
            <a:ext cx="4060602" cy="3035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62600" y="3581400"/>
            <a:ext cx="350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result of sub-optimized speed, in action – Marathoner Jim Peters collapses in his final race, in 1954, 150 meters from the finish line.  He always started the races too fast, intent on dominating the field.  But, he </a:t>
            </a:r>
            <a:r>
              <a:rPr lang="en-US" i="1" dirty="0" smtClean="0"/>
              <a:t>was</a:t>
            </a:r>
            <a:r>
              <a:rPr lang="en-US" dirty="0" smtClean="0"/>
              <a:t> the first person to run a marathon in under 2:20:00.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9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long does it take you to get to your relatives, for Memorial Day?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438400"/>
            <a:ext cx="4419600" cy="38832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3810000"/>
            <a:ext cx="3657600" cy="148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752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much safety do our </a:t>
            </a:r>
            <a:br>
              <a:rPr lang="en-US" dirty="0" smtClean="0"/>
            </a:br>
            <a:r>
              <a:rPr lang="en-US" dirty="0" smtClean="0"/>
              <a:t>estimates contain?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981200"/>
            <a:ext cx="7620000" cy="2679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4951273"/>
            <a:ext cx="693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lot of management and customer happiness is built into our making / not making deadlines!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We know we’re likely to be optimistic.  So,</a:t>
            </a:r>
          </a:p>
          <a:p>
            <a:endParaRPr lang="en-US" dirty="0"/>
          </a:p>
          <a:p>
            <a:r>
              <a:rPr lang="en-US" dirty="0" smtClean="0"/>
              <a:t>Why not pad the estimates, allowing for likely delays?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935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causes Parkinson’s Law?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Parkinson’s Law: Work expands to fill the time available</a:t>
            </a:r>
          </a:p>
          <a:p>
            <a:r>
              <a:rPr lang="en-US" dirty="0" smtClean="0"/>
              <a:t>Benefits of finishing early</a:t>
            </a:r>
          </a:p>
          <a:p>
            <a:r>
              <a:rPr lang="en-US" dirty="0" smtClean="0"/>
              <a:t>Student syndrome</a:t>
            </a:r>
          </a:p>
          <a:p>
            <a:r>
              <a:rPr lang="en-US" dirty="0" smtClean="0"/>
              <a:t>Multitasking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2667000"/>
            <a:ext cx="2522838" cy="342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518160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“And if you finish memorizing the names of all the presidents, go ahead and memorize the names of all the vice-presidents.”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808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599"/>
            <a:ext cx="7116763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Multitasking’s effects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037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we do?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4500" y="2133600"/>
            <a:ext cx="3162300" cy="2578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02094" y="5181600"/>
            <a:ext cx="71323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Being realistic about human behavior is a part of </a:t>
            </a:r>
            <a:r>
              <a:rPr lang="en-US" sz="2000" dirty="0" err="1" smtClean="0"/>
              <a:t>Goldratt’s</a:t>
            </a:r>
            <a:r>
              <a:rPr lang="en-US" sz="2000" dirty="0" smtClean="0"/>
              <a:t> theory.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30952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756</Words>
  <Application>Microsoft Macintosh PowerPoint</Application>
  <PresentationFormat>On-screen Show (4:3)</PresentationFormat>
  <Paragraphs>69</Paragraphs>
  <Slides>14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Critical Chain</vt:lpstr>
      <vt:lpstr>What is the “Theory of Constraints”?</vt:lpstr>
      <vt:lpstr>The article you read</vt:lpstr>
      <vt:lpstr>The worst thing you can do for your process is try to make every step complete on time.</vt:lpstr>
      <vt:lpstr>How long does it take you to get to your relatives, for Memorial Day?</vt:lpstr>
      <vt:lpstr>How much safety do our  estimates contain?</vt:lpstr>
      <vt:lpstr>What causes Parkinson’s Law?</vt:lpstr>
      <vt:lpstr>Multitasking’s effects</vt:lpstr>
      <vt:lpstr>What can we do?</vt:lpstr>
      <vt:lpstr>Goldratt’s solution –  Reduce the estimate of everything by half (approximately) and  move the buffer to the end</vt:lpstr>
      <vt:lpstr>PowerPoint Presentation</vt:lpstr>
      <vt:lpstr>What about situations where there are complex dependencies?</vt:lpstr>
      <vt:lpstr>Student syndrome &amp; large projects</vt:lpstr>
      <vt:lpstr>BTW:  Please don’t confuse  critical path and critical chain</vt:lpstr>
    </vt:vector>
  </TitlesOfParts>
  <Company>Rose-Hulman Institute of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Critical Chain</dc:title>
  <dc:creator>Mike Hewner</dc:creator>
  <cp:lastModifiedBy>Steve Chenoweth</cp:lastModifiedBy>
  <cp:revision>38</cp:revision>
  <dcterms:created xsi:type="dcterms:W3CDTF">2013-10-03T15:32:28Z</dcterms:created>
  <dcterms:modified xsi:type="dcterms:W3CDTF">2015-05-07T14:41:41Z</dcterms:modified>
</cp:coreProperties>
</file>